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7" r:id="rId2"/>
    <p:sldId id="322" r:id="rId3"/>
    <p:sldId id="290" r:id="rId4"/>
    <p:sldId id="312" r:id="rId5"/>
    <p:sldId id="305" r:id="rId6"/>
    <p:sldId id="266" r:id="rId7"/>
    <p:sldId id="289" r:id="rId8"/>
    <p:sldId id="306" r:id="rId9"/>
    <p:sldId id="303" r:id="rId10"/>
    <p:sldId id="307" r:id="rId11"/>
    <p:sldId id="308" r:id="rId12"/>
    <p:sldId id="309" r:id="rId13"/>
    <p:sldId id="310" r:id="rId14"/>
    <p:sldId id="311" r:id="rId15"/>
    <p:sldId id="313" r:id="rId16"/>
    <p:sldId id="320" r:id="rId17"/>
    <p:sldId id="319" r:id="rId18"/>
    <p:sldId id="317" r:id="rId19"/>
    <p:sldId id="316" r:id="rId20"/>
    <p:sldId id="300" r:id="rId21"/>
    <p:sldId id="299" r:id="rId22"/>
    <p:sldId id="301" r:id="rId23"/>
    <p:sldId id="318" r:id="rId24"/>
    <p:sldId id="2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  <a:srgbClr val="99FF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75" autoAdjust="0"/>
    <p:restoredTop sz="94512" autoAdjust="0"/>
  </p:normalViewPr>
  <p:slideViewPr>
    <p:cSldViewPr>
      <p:cViewPr>
        <p:scale>
          <a:sx n="60" d="100"/>
          <a:sy n="60" d="100"/>
        </p:scale>
        <p:origin x="-134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6CB5-D9AA-4AB1-98B2-649CBE293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D5D9-9C08-42EC-8D43-FF40ACAE1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AF49-E5EC-47EA-B3A1-FD07BD8E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BFFF-7F03-4F7A-9F91-5341E7285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F14D-CB70-464B-8EF7-50D341833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CD20-2FE6-499B-95C1-B6F75513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6524-C607-4085-BF5A-3ACA6D826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6070-A78F-438F-A288-53C39A36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3504-1E8D-4C46-B7B2-CFA5B297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F353-6A45-481D-85CD-06A5FBF53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880B-9AD5-4BC7-81A7-D1BEE2FA3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71FC-3E40-4FFA-92D0-DFB2BB5B8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2299-1F8D-4CF5-A568-5EB34905D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9DA6-2E9F-4E2F-80F9-E4F912C76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45B443A-E656-4039-B2AB-4B7BE7641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shvest.ru/photos/22.04.2004/Img_5779.jpg" TargetMode="External"/><Relationship Id="rId13" Type="http://schemas.openxmlformats.org/officeDocument/2006/relationships/hyperlink" Target="http://www.tbm.ru/filials/ufa/u2_big.jpg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9.jpeg"/><Relationship Id="rId12" Type="http://schemas.openxmlformats.org/officeDocument/2006/relationships/image" Target="../media/image33.png"/><Relationship Id="rId2" Type="http://schemas.openxmlformats.org/officeDocument/2006/relationships/hyperlink" Target="http://www.gsrb.ru/Template_New/fla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shvest.ru/photos/24.02.2004/Img_9107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30.jpeg"/><Relationship Id="rId10" Type="http://schemas.openxmlformats.org/officeDocument/2006/relationships/hyperlink" Target="http://www.bashinform.ru/photos/2007-05-16/IMG_0802.jpg" TargetMode="External"/><Relationship Id="rId4" Type="http://schemas.openxmlformats.org/officeDocument/2006/relationships/hyperlink" Target="http://www.bashinform.ru/photos/2007-06-06/Sbornik.jpg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hvest.ru/photos/24.02.2004/Img_910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ufatourism.ru/plugins/photogallery_menu/albums/2007sibirka/img_0088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slavianka.ru/i/bashkiriya2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-066-017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52400"/>
            <a:ext cx="3810000" cy="2796641"/>
          </a:xfrm>
          <a:prstGeom prst="roundRect">
            <a:avLst/>
          </a:prstGeom>
        </p:spPr>
      </p:pic>
      <p:pic>
        <p:nvPicPr>
          <p:cNvPr id="3" name="Picture 4" descr="карта 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3870325" cy="47847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098925" y="3209925"/>
            <a:ext cx="50450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Взгляни на глобус: </a:t>
            </a:r>
            <a:endParaRPr lang="ru-RU" altLang="ru-RU" sz="2000" b="1">
              <a:solidFill>
                <a:srgbClr val="0033CC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Вот он шар земной,</a:t>
            </a:r>
            <a:endParaRPr lang="ru-RU" altLang="ru-RU" sz="2000" b="1">
              <a:solidFill>
                <a:srgbClr val="0033CC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 нем Башкирия </a:t>
            </a:r>
            <a:endParaRPr lang="ru-RU" altLang="ru-RU" sz="2000" b="1">
              <a:solidFill>
                <a:srgbClr val="0033CC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 березовый листок величиной</a:t>
            </a:r>
            <a:endParaRPr lang="ru-RU" altLang="ru-RU" sz="2000" b="1">
              <a:solidFill>
                <a:srgbClr val="0033CC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Всего лишь на всего  </a:t>
            </a:r>
            <a:endParaRPr lang="ru-RU" altLang="ru-RU" sz="2000" b="1">
              <a:solidFill>
                <a:srgbClr val="0033CC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Не больше</a:t>
            </a:r>
            <a:endParaRPr lang="ru-RU" altLang="ru-RU" sz="2000" b="1">
              <a:solidFill>
                <a:srgbClr val="0033CC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Обыкновенного листка, </a:t>
            </a:r>
            <a:endParaRPr lang="ru-RU" altLang="ru-RU" sz="2000" b="1">
              <a:solidFill>
                <a:srgbClr val="0033CC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Береза же о– Великая    Россия – </a:t>
            </a:r>
          </a:p>
          <a:p>
            <a:pPr eaLnBrk="0" hangingPunct="0"/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Так зелена, так высока…</a:t>
            </a:r>
            <a:r>
              <a:rPr lang="ru-RU" altLang="ru-RU" sz="2000" b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altLang="ru-RU" sz="2000" b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altLang="ru-RU" sz="2000" b="1" i="1">
                <a:solidFill>
                  <a:srgbClr val="0033CC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М. Карим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495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105400" y="685800"/>
            <a:ext cx="403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Протяженность с севера на юг –</a:t>
            </a:r>
          </a:p>
          <a:p>
            <a:r>
              <a:rPr lang="tt-RU" sz="3200">
                <a:solidFill>
                  <a:srgbClr val="002060"/>
                </a:solidFill>
              </a:rPr>
              <a:t> 550 км</a:t>
            </a:r>
          </a:p>
          <a:p>
            <a:r>
              <a:rPr lang="tt-RU" sz="3200">
                <a:solidFill>
                  <a:srgbClr val="002060"/>
                </a:solidFill>
              </a:rPr>
              <a:t>С запада на восток – 450 км</a:t>
            </a:r>
            <a:endParaRPr lang="tt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181600" y="304800"/>
            <a:ext cx="396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Общая протяженность границ –</a:t>
            </a:r>
          </a:p>
          <a:p>
            <a:r>
              <a:rPr lang="tt-RU" sz="3200">
                <a:solidFill>
                  <a:srgbClr val="002060"/>
                </a:solidFill>
              </a:rPr>
              <a:t> около 2500 км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495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954588" y="609600"/>
            <a:ext cx="41894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Численность населения – более</a:t>
            </a:r>
          </a:p>
          <a:p>
            <a:r>
              <a:rPr lang="tt-RU" sz="3200">
                <a:solidFill>
                  <a:srgbClr val="002060"/>
                </a:solidFill>
              </a:rPr>
              <a:t> 4 миллионов человек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257800" y="381000"/>
            <a:ext cx="3886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Проживают представители более 160 национальностей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5486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486400" y="457200"/>
            <a:ext cx="365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Количество городов в Республике – 21</a:t>
            </a:r>
          </a:p>
          <a:p>
            <a:r>
              <a:rPr lang="tt-RU" sz="3200">
                <a:solidFill>
                  <a:srgbClr val="002060"/>
                </a:solidFill>
              </a:rPr>
              <a:t>Столица Республики Башкортостан – город Уфа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075" y="3514725"/>
            <a:ext cx="4064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762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r>
              <a:rPr lang="ru-RU" sz="3600" b="1" i="1">
                <a:solidFill>
                  <a:srgbClr val="003399"/>
                </a:solidFill>
                <a:latin typeface="Book Antiqua" pitchFamily="18" charset="0"/>
              </a:rPr>
              <a:t>Уфа – столица Республики </a:t>
            </a:r>
          </a:p>
          <a:p>
            <a:pPr>
              <a:defRPr/>
            </a:pPr>
            <a:r>
              <a:rPr lang="ru-RU" sz="3600" b="1" i="1">
                <a:solidFill>
                  <a:srgbClr val="003399"/>
                </a:solidFill>
                <a:latin typeface="Book Antiqua" pitchFamily="18" charset="0"/>
              </a:rPr>
              <a:t>Башкортостан</a:t>
            </a:r>
          </a:p>
        </p:txBody>
      </p:sp>
      <p:pic>
        <p:nvPicPr>
          <p:cNvPr id="31748" name="Picture 4" descr="Уфа gorod-u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79525"/>
            <a:ext cx="864235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"/>
            <a:ext cx="518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" y="83820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 i="1">
              <a:solidFill>
                <a:srgbClr val="002060"/>
              </a:solidFill>
            </a:endParaRPr>
          </a:p>
          <a:p>
            <a:r>
              <a:rPr lang="tt-RU" sz="3200" i="1">
                <a:solidFill>
                  <a:srgbClr val="002060"/>
                </a:solidFill>
              </a:rPr>
              <a:t>Голубые небеса, </a:t>
            </a:r>
          </a:p>
          <a:p>
            <a:r>
              <a:rPr lang="tt-RU" sz="3200" i="1">
                <a:solidFill>
                  <a:srgbClr val="002060"/>
                </a:solidFill>
              </a:rPr>
              <a:t>Реки, рощи и леса,</a:t>
            </a:r>
          </a:p>
          <a:p>
            <a:r>
              <a:rPr lang="tt-RU" sz="3200" i="1">
                <a:solidFill>
                  <a:srgbClr val="002060"/>
                </a:solidFill>
              </a:rPr>
              <a:t>Всюду птичьи голоса, </a:t>
            </a:r>
          </a:p>
          <a:p>
            <a:r>
              <a:rPr lang="tt-RU" sz="3200" i="1">
                <a:solidFill>
                  <a:srgbClr val="002060"/>
                </a:solidFill>
              </a:rPr>
              <a:t>Благодатный мой Урал!</a:t>
            </a:r>
          </a:p>
          <a:p>
            <a:r>
              <a:rPr lang="tt-RU" sz="3200" i="1">
                <a:solidFill>
                  <a:srgbClr val="002060"/>
                </a:solidFill>
              </a:rPr>
              <a:t>               С. Юлаев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609600" y="3886200"/>
            <a:ext cx="838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Главный хребет Уралтау является водоразделом и границей двух величайших частей света – Европы и Азии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075" y="3514725"/>
            <a:ext cx="4064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762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75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04800" y="5822950"/>
            <a:ext cx="8458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3200">
                <a:solidFill>
                  <a:srgbClr val="002060"/>
                </a:solidFill>
              </a:rPr>
              <a:t>Скважина № 702 – первооткрывательница башкирской нефти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73866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567363" y="4724400"/>
            <a:ext cx="37290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      Животный мир       Башкортостана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-main-pic" descr="Картинка 8 из 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3505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3400" y="1447800"/>
            <a:ext cx="4800600" cy="4170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Башкортостан, </a:t>
            </a: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                  ты наша честь и слава,</a:t>
            </a: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Доброй волей, дружбой ты силен.</a:t>
            </a: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И стяг твой реет гордо, величаво – </a:t>
            </a: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Он свободой, братством окрылен.</a:t>
            </a:r>
          </a:p>
          <a:p>
            <a:pPr>
              <a:defRPr/>
            </a:pPr>
            <a:endParaRPr lang="ru-RU" sz="1700" b="1" i="1" dirty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ru-RU" sz="1700" b="1" i="1" dirty="0">
                <a:solidFill>
                  <a:srgbClr val="7030A0"/>
                </a:solidFill>
              </a:rPr>
              <a:t>Славься, наш Башкортостан!</a:t>
            </a:r>
          </a:p>
          <a:p>
            <a:pPr lvl="1">
              <a:defRPr/>
            </a:pPr>
            <a:r>
              <a:rPr lang="ru-RU" sz="1700" b="1" i="1" dirty="0">
                <a:solidFill>
                  <a:srgbClr val="7030A0"/>
                </a:solidFill>
              </a:rPr>
              <a:t>Судьбой народу ты для счастья дан!</a:t>
            </a:r>
          </a:p>
          <a:p>
            <a:pPr lvl="1">
              <a:defRPr/>
            </a:pPr>
            <a:r>
              <a:rPr lang="ru-RU" sz="1700" b="1" i="1" dirty="0">
                <a:solidFill>
                  <a:srgbClr val="7030A0"/>
                </a:solidFill>
              </a:rPr>
              <a:t>С Россией мы едины – и всегда</a:t>
            </a:r>
          </a:p>
          <a:p>
            <a:pPr lvl="1">
              <a:defRPr/>
            </a:pPr>
            <a:r>
              <a:rPr lang="ru-RU" sz="1700" b="1" i="1" dirty="0">
                <a:solidFill>
                  <a:srgbClr val="7030A0"/>
                </a:solidFill>
              </a:rPr>
              <a:t>Процветай, Башкортостан!</a:t>
            </a:r>
          </a:p>
          <a:p>
            <a:pPr>
              <a:defRPr/>
            </a:pPr>
            <a:endParaRPr lang="ru-RU" b="1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Республика, сияй звездой прекрасной,</a:t>
            </a: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Ты ликуй в свершеньях и трудах!</a:t>
            </a: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Родной очаг пусть никогда не гаснет,</a:t>
            </a:r>
          </a:p>
          <a:p>
            <a:pPr>
              <a:defRPr/>
            </a:pPr>
            <a:r>
              <a:rPr lang="ru-RU" b="1" i="1" dirty="0">
                <a:solidFill>
                  <a:srgbClr val="7030A0"/>
                </a:solidFill>
              </a:rPr>
              <a:t>Пусть ведут нас песни сквозь года.</a:t>
            </a:r>
            <a:endParaRPr lang="ru-RU" b="1" i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Картинка 77 из 11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90600"/>
            <a:ext cx="3611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17 из 4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990600"/>
            <a:ext cx="3657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Картинка 6 из 3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990600"/>
            <a:ext cx="3667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14 из 4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990600"/>
            <a:ext cx="373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Уф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1066800"/>
            <a:ext cx="38100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артинка 24 из 115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9906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286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48200" y="274320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2015 год объявлен                 в Республике Башкортостан </a:t>
            </a:r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Годом </a:t>
            </a:r>
          </a:p>
          <a:p>
            <a:pPr algn="ctr" eaLnBrk="0" hangingPunct="0">
              <a:defRPr/>
            </a:pPr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Литературы</a:t>
            </a:r>
          </a:p>
        </p:txBody>
      </p:sp>
      <p:pic>
        <p:nvPicPr>
          <p:cNvPr id="399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49371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304800"/>
            <a:ext cx="838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5" name="Объект 7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7488"/>
            <a:ext cx="91440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Картинка 17 из 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525" y="838200"/>
            <a:ext cx="2549525" cy="2743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838200"/>
            <a:ext cx="3886200" cy="27082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авторы гимна\гимн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2133600" cy="31178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авторы гимна\гимн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81200"/>
            <a:ext cx="2133600" cy="3124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Флаг Республики Башкортостан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90800" y="1676400"/>
            <a:ext cx="3962400" cy="3429000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91200" y="5451475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Исполнитель флага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Ольга </a:t>
            </a:r>
            <a:r>
              <a:rPr lang="ru-RU" sz="24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Асабина</a:t>
            </a:r>
            <a:endParaRPr lang="ru-RU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ru-RU" sz="2000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5486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Исполнитель флага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Урал </a:t>
            </a:r>
            <a:r>
              <a:rPr lang="ru-RU" sz="24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Мусалимов</a:t>
            </a:r>
            <a:endParaRPr lang="ru-RU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ru-RU" sz="2000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304800"/>
            <a:ext cx="838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Государственный  флаг Республики  Башкортостан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Герб Республики Башкортос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689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304800"/>
            <a:ext cx="838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Государственный  герб Республики  Башкортостан</a:t>
            </a:r>
          </a:p>
        </p:txBody>
      </p:sp>
      <p:pic>
        <p:nvPicPr>
          <p:cNvPr id="34820" name="Picture 4" descr="F:\авторы гимна\гимн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58975"/>
            <a:ext cx="2514600" cy="32226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105400" y="5257800"/>
            <a:ext cx="351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Автор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Фазлетдин</a:t>
            </a: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Ислахов</a:t>
            </a:r>
            <a:endParaRPr lang="ru-RU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ru-RU" sz="2000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4 из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514600" cy="2971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артинка 13 из 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4359"/>
          <a:stretch>
            <a:fillRect/>
          </a:stretch>
        </p:blipFill>
        <p:spPr bwMode="auto">
          <a:xfrm>
            <a:off x="6400800" y="2057400"/>
            <a:ext cx="2438400" cy="28781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0" y="152400"/>
            <a:ext cx="73358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Символ дружбы народов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цветок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курая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05000" y="5562600"/>
            <a:ext cx="611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2400" algn="just" eaLnBrk="0" hangingPunct="0"/>
            <a:r>
              <a:rPr lang="ru-RU" altLang="ru-RU" sz="2000" b="1" i="1">
                <a:solidFill>
                  <a:srgbClr val="C00000"/>
                </a:solidFill>
                <a:cs typeface="Times New Roman" pitchFamily="18" charset="0"/>
              </a:rPr>
              <a:t>Автор изображения курая  Нил Хабибуллин</a:t>
            </a:r>
            <a:endParaRPr lang="ru-RU" altLang="ru-RU" sz="2000" b="1" i="1">
              <a:solidFill>
                <a:srgbClr val="C00000"/>
              </a:solidFill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895600"/>
            <a:ext cx="2971800" cy="2667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34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F:\авторы гимна\гимн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3070225" cy="4108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486400" y="55626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Автор гимна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Фарит</a:t>
            </a: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Идрисов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ru-RU" sz="2000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198120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Башкортостан, Отчизна дорогая,</a:t>
            </a:r>
          </a:p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Ты для нас священная земля .</a:t>
            </a:r>
          </a:p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 Урала солнце всходит, озаряя</a:t>
            </a:r>
          </a:p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Наши горы, реки и поля.</a:t>
            </a:r>
          </a:p>
          <a:p>
            <a:pPr>
              <a:defRPr/>
            </a:pPr>
            <a:endParaRPr lang="ru-RU" sz="2000" b="1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Припев:</a:t>
            </a:r>
          </a:p>
          <a:p>
            <a:pPr>
              <a:defRPr/>
            </a:pPr>
            <a:endParaRPr lang="ru-RU" sz="2000" b="1" i="1" dirty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Славься, наш Башкортостан!</a:t>
            </a:r>
          </a:p>
          <a:p>
            <a:pPr lvl="1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Судьбой народу ты для счастья дан!</a:t>
            </a:r>
          </a:p>
          <a:p>
            <a:pPr lvl="1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 Россией мы едины – и всегда</a:t>
            </a:r>
          </a:p>
          <a:p>
            <a:pPr lvl="1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Процветай, Башкортостан!</a:t>
            </a:r>
          </a:p>
          <a:p>
            <a:pPr>
              <a:defRPr/>
            </a:pPr>
            <a:endParaRPr lang="ru-RU" sz="1700" i="1" dirty="0">
              <a:solidFill>
                <a:srgbClr val="7030A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57200" y="0"/>
            <a:ext cx="838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Гимн Республики Башкортостан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4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3025"/>
            <a:ext cx="4724400" cy="6080125"/>
          </a:xfrm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4724400" y="557213"/>
            <a:ext cx="4419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 sz="3200">
              <a:solidFill>
                <a:srgbClr val="002060"/>
              </a:solidFill>
            </a:endParaRPr>
          </a:p>
          <a:p>
            <a:endParaRPr lang="tt-RU" sz="3200">
              <a:solidFill>
                <a:srgbClr val="002060"/>
              </a:solidFill>
            </a:endParaRPr>
          </a:p>
          <a:p>
            <a:r>
              <a:rPr lang="tt-RU" sz="3200">
                <a:solidFill>
                  <a:srgbClr val="002060"/>
                </a:solidFill>
              </a:rPr>
              <a:t>Площадь Республики Башкортостан – 143, 6 тысяч кв.км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988</TotalTime>
  <Words>334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Georgia</vt:lpstr>
      <vt:lpstr>Wingdings</vt:lpstr>
      <vt:lpstr>Calibri</vt:lpstr>
      <vt:lpstr>Times New Roman</vt:lpstr>
      <vt:lpstr>Book Antiqua</vt:lpstr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Шамиль</dc:creator>
  <cp:lastModifiedBy>Руслан</cp:lastModifiedBy>
  <cp:revision>59</cp:revision>
  <cp:lastPrinted>1601-01-01T00:00:00Z</cp:lastPrinted>
  <dcterms:created xsi:type="dcterms:W3CDTF">1601-01-01T00:00:00Z</dcterms:created>
  <dcterms:modified xsi:type="dcterms:W3CDTF">2017-01-09T14:20:50Z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