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4"/>
  </p:notesMasterIdLst>
  <p:sldIdLst>
    <p:sldId id="256" r:id="rId2"/>
    <p:sldId id="257" r:id="rId3"/>
    <p:sldId id="268" r:id="rId4"/>
    <p:sldId id="258" r:id="rId5"/>
    <p:sldId id="259" r:id="rId6"/>
    <p:sldId id="270" r:id="rId7"/>
    <p:sldId id="260" r:id="rId8"/>
    <p:sldId id="266" r:id="rId9"/>
    <p:sldId id="264" r:id="rId10"/>
    <p:sldId id="263" r:id="rId11"/>
    <p:sldId id="262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FF00"/>
    <a:srgbClr val="6699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4D6BD27-6102-43C7-86B0-D785C5608A1B}" type="datetimeFigureOut">
              <a:rPr lang="ru-RU"/>
              <a:pPr>
                <a:defRPr/>
              </a:pPr>
              <a:t>09.01.2017</a:t>
            </a:fld>
            <a:endParaRPr lang="ru-RU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4133618B-F99B-4683-823B-428A48C173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Музыка М.П.Мусоргский «Картинки с выставки. Фантастический полёт Бабы Яги»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3C9AF-F71E-47BB-B96E-2DBE588D7E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CB9C-5B29-4209-866F-08069CC56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F2339-C87F-4760-927D-4DC031ED0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82C72-5608-4117-8D52-C3539B5F2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BF642-62BE-4486-A541-1A666C96CB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C6AD2-100B-4FE3-933C-1DA1F895D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0E002-D47D-43F9-822F-B7F5A8F934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A9DC7-29DB-46C5-B75C-F26A520469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DC302-1305-40F9-8E51-B91D64F700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67E5D-1B64-4A53-A897-4849F3929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A9E5F-8A9B-44EB-8D48-87AD89624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BE38A-3D31-4A1F-A766-4058B1AAE1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D695BCA-54BA-4772-8F7A-66B4A5BA7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7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ms.24open.ru/images/365a904ef1d7336182dc1030508f5535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44;&#1077;&#1090;6-12&#1083;&#1077;&#1090;%20-%20&#1041;&#1072;&#1073;&#1082;&#1072;%20&#1025;&#1078;&#1082;&#1072;%20-%20plus%20&#1054;&#1041;&#1056;&#1045;&#1047;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A._Lyadov_-_Volshebnoe_ozero_%5bperedayru%5d.mp3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Office_Excel_97-2003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_____Microsoft_Office_Excel2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14003.rimg.info/icon/131629000fe88e4ab164a98bf891d671438868b95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76;&#1086;&#1073;&#1088;&#1099;&#1077;%20&#1089;&#1082;&#1072;&#1079;&#1082;&#1080;%20+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F: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14_-_the_hut_on_fowls_legs_baba-yaga.mp3" TargetMode="External"/><Relationship Id="rId1" Type="http://schemas.openxmlformats.org/officeDocument/2006/relationships/audio" Target="file:///F: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&#1059;&#1088;&#1086;&#1082;%20&#1043;&#1077;&#1075;&#1077;&#1083;&#1100;&#1089;&#1082;&#1086;&#1081;\652-1%20&#1092;-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g0.liveinternet.ru/images/attach/c/1/50/791/50791365_1257437442_Skazka_Vasilisa_Prekrasnaya__1900_6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g0.liveinternet.ru/images/attach/c/1/50/791/50791369_1257438301_vasnetzov_v_baba_yaga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&#1055;&#1077;&#1089;&#1085;&#1103;%20&#1073;&#1072;&#1073;&#1072;%20&#1103;&#1075;&#1080;.avi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Картинка 6 из 14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33375"/>
            <a:ext cx="8424863" cy="617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9275"/>
            <a:ext cx="7772400" cy="1871663"/>
          </a:xfrm>
        </p:spPr>
        <p:txBody>
          <a:bodyPr/>
          <a:lstStyle/>
          <a:p>
            <a:pPr eaLnBrk="1" hangingPunct="1">
              <a:defRPr/>
            </a:pPr>
            <a:r>
              <a:rPr lang="ru-RU" sz="6000" b="1" i="1" smtClean="0">
                <a:solidFill>
                  <a:srgbClr val="6699FF"/>
                </a:solidFill>
                <a:latin typeface="Times New Roman" pitchFamily="18" charset="0"/>
              </a:rPr>
              <a:t>«…Там, на неведомых дорожках…»</a:t>
            </a:r>
          </a:p>
        </p:txBody>
      </p:sp>
      <p:pic>
        <p:nvPicPr>
          <p:cNvPr id="5126" name="Дет6-12лет - Бабка Ёжка - plus ОБРЕЗ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042988" y="59499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1373" fill="hold"/>
                                        <p:tgtEl>
                                          <p:spTgt spid="51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6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6"/>
                </p:tgtEl>
              </p:cMediaNode>
            </p:audio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889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i="1" smtClean="0">
                <a:latin typeface="Times New Roman" pitchFamily="18" charset="0"/>
              </a:rPr>
              <a:t>КРОССВОРД</a:t>
            </a:r>
          </a:p>
        </p:txBody>
      </p:sp>
      <p:graphicFrame>
        <p:nvGraphicFramePr>
          <p:cNvPr id="92163" name="Object 3"/>
          <p:cNvGraphicFramePr>
            <a:graphicFrameLocks noChangeAspect="1"/>
          </p:cNvGraphicFramePr>
          <p:nvPr>
            <p:ph idx="1"/>
          </p:nvPr>
        </p:nvGraphicFramePr>
        <p:xfrm>
          <a:off x="1473200" y="955675"/>
          <a:ext cx="7288213" cy="5895975"/>
        </p:xfrm>
        <a:graphic>
          <a:graphicData uri="http://schemas.openxmlformats.org/presentationml/2006/ole">
            <p:oleObj spid="_x0000_s1026" name="Лист" r:id="rId4" imgW="3876751" imgH="3133649" progId="Excel.Sheet.8">
              <p:embed/>
            </p:oleObj>
          </a:graphicData>
        </a:graphic>
      </p:graphicFrame>
      <p:pic>
        <p:nvPicPr>
          <p:cNvPr id="1029" name="A._Lyadov_-_Volshebnoe_ozero_[peredayru]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501063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._Lyadov_-_Volshebnoe_ozero_[peredayru]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35718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500346" fill="hold"/>
                                        <p:tgtEl>
                                          <p:spTgt spid="10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9"/>
                </p:tgtEl>
              </p:cMediaNode>
            </p:audio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50034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24" name="Rectangle 960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68897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600" b="1" i="1" smtClean="0">
                <a:latin typeface="Times New Roman" pitchFamily="18" charset="0"/>
              </a:rPr>
              <a:t>КРОССВОРД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457200" y="2614613"/>
          <a:ext cx="4038600" cy="2693987"/>
        </p:xfrm>
        <a:graphic>
          <a:graphicData uri="http://schemas.openxmlformats.org/presentationml/2006/ole">
            <p:oleObj spid="_x0000_s2050" name="Диаграмма" r:id="rId3" imgW="6096000" imgH="4067251" progId="MSGraph.Chart.8">
              <p:embed followColorScheme="full"/>
            </p:oleObj>
          </a:graphicData>
        </a:graphic>
      </p:graphicFrame>
      <p:graphicFrame>
        <p:nvGraphicFramePr>
          <p:cNvPr id="89023" name="Object 959"/>
          <p:cNvGraphicFramePr>
            <a:graphicFrameLocks noChangeAspect="1"/>
          </p:cNvGraphicFramePr>
          <p:nvPr>
            <p:ph sz="quarter" idx="3"/>
          </p:nvPr>
        </p:nvGraphicFramePr>
        <p:xfrm>
          <a:off x="750888" y="955675"/>
          <a:ext cx="8093075" cy="5895975"/>
        </p:xfrm>
        <a:graphic>
          <a:graphicData uri="http://schemas.openxmlformats.org/presentationml/2006/ole">
            <p:oleObj spid="_x0000_s2051" name="Диаграмма" r:id="rId4" imgW="4305300" imgH="3133750" progId="Excel.Chart.8">
              <p:embed followColorScheme="full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9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890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Картинка 1 из 713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717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374063" cy="836613"/>
          </a:xfrm>
          <a:noFill/>
        </p:spPr>
        <p:txBody>
          <a:bodyPr/>
          <a:lstStyle/>
          <a:p>
            <a:pPr algn="ctr"/>
            <a:r>
              <a:rPr lang="ru-RU" sz="4800" b="1" i="1" smtClean="0">
                <a:solidFill>
                  <a:srgbClr val="FFFF00"/>
                </a:solidFill>
                <a:effectLst/>
              </a:rPr>
              <a:t>«</a:t>
            </a:r>
            <a:r>
              <a:rPr lang="ru-RU" sz="4800" b="1" i="1" smtClean="0">
                <a:solidFill>
                  <a:srgbClr val="FFFF00"/>
                </a:solidFill>
                <a:effectLst/>
                <a:latin typeface="Times New Roman" pitchFamily="18" charset="0"/>
              </a:rPr>
              <a:t>ДОБРЫЕ СКАЗКИ</a:t>
            </a:r>
            <a:r>
              <a:rPr lang="ru-RU" sz="4800" b="1" i="1" smtClean="0">
                <a:solidFill>
                  <a:srgbClr val="FFFF00"/>
                </a:solidFill>
                <a:effectLst/>
              </a:rPr>
              <a:t>»</a:t>
            </a:r>
            <a:endParaRPr lang="ru-RU" sz="4800" b="1" i="1" smtClean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1748" name="добрые сказки +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14189" fill="hold"/>
                                        <p:tgtEl>
                                          <p:spTgt spid="317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48"/>
                </p:tgtEl>
              </p:cMediaNode>
            </p:audio>
          </p:childTnLst>
        </p:cTn>
      </p:par>
    </p:tnLst>
    <p:bldLst>
      <p:bldP spid="317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867400" y="3644900"/>
            <a:ext cx="2962275" cy="259397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smtClean="0">
                <a:solidFill>
                  <a:srgbClr val="CCFF33"/>
                </a:solidFill>
                <a:latin typeface="Times New Roman" pitchFamily="18" charset="0"/>
              </a:rPr>
              <a:t>В. Гартман</a:t>
            </a:r>
            <a:br>
              <a:rPr lang="ru-RU" sz="4000" b="1" i="1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ru-RU" sz="4000" b="1" i="1" smtClean="0">
                <a:solidFill>
                  <a:srgbClr val="CCFF33"/>
                </a:solidFill>
                <a:latin typeface="Times New Roman" pitchFamily="18" charset="0"/>
              </a:rPr>
              <a:t>«Часы с кукушкой»</a:t>
            </a:r>
          </a:p>
        </p:txBody>
      </p:sp>
      <p:pic>
        <p:nvPicPr>
          <p:cNvPr id="62468" name="Picture 4" descr="g0108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260350"/>
            <a:ext cx="494665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 rot="-3777920">
            <a:off x="5670550" y="2906713"/>
            <a:ext cx="1512887" cy="2414588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Comic Sans MS" pitchFamily="66" charset="0"/>
              </a:rPr>
              <a:t>ЛАД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 rot="4020000">
            <a:off x="5958682" y="1104106"/>
            <a:ext cx="1511300" cy="2414587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rot="10800000" vert="eaVert" wrap="none" lIns="90000" tIns="46800" rIns="90000" bIns="46800" anchor="ctr"/>
          <a:lstStyle/>
          <a:p>
            <a:pPr algn="ctr"/>
            <a:r>
              <a:rPr lang="ru-RU" sz="3200" b="1">
                <a:solidFill>
                  <a:srgbClr val="000000"/>
                </a:solidFill>
                <a:latin typeface="Comic Sans MS" pitchFamily="66" charset="0"/>
              </a:rPr>
              <a:t>МЕЛОДИЯ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 rot="-5400000">
            <a:off x="1472407" y="1704181"/>
            <a:ext cx="1484312" cy="2486025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Comic Sans MS" pitchFamily="66" charset="0"/>
              </a:rPr>
              <a:t>ДИНАМИКА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 rot="1359493">
            <a:off x="4427538" y="188913"/>
            <a:ext cx="1557337" cy="2414587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Comic Sans MS" pitchFamily="66" charset="0"/>
              </a:rPr>
              <a:t>РИТМ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 rot="-2442898">
            <a:off x="2627313" y="333375"/>
            <a:ext cx="1511300" cy="2414588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Comic Sans MS" pitchFamily="66" charset="0"/>
              </a:rPr>
              <a:t>ТЕМБР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 rot="-1017290">
            <a:off x="3995738" y="3500438"/>
            <a:ext cx="1557337" cy="2414587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000000"/>
                </a:solidFill>
                <a:latin typeface="Comic Sans MS" pitchFamily="66" charset="0"/>
              </a:rPr>
              <a:t>РЕГИСТР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 rot="2197368">
            <a:off x="2268538" y="3357563"/>
            <a:ext cx="1557337" cy="2414587"/>
          </a:xfrm>
          <a:prstGeom prst="ellipse">
            <a:avLst/>
          </a:prstGeom>
          <a:solidFill>
            <a:srgbClr val="00FFFF"/>
          </a:solidFill>
          <a:ln w="76200" cap="rnd">
            <a:solidFill>
              <a:srgbClr val="0000FF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>
                <a:solidFill>
                  <a:srgbClr val="000000"/>
                </a:solidFill>
                <a:latin typeface="Comic Sans MS" pitchFamily="66" charset="0"/>
              </a:rPr>
              <a:t>ТЕМП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3203575" y="2133600"/>
            <a:ext cx="2663825" cy="18716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СРЕДСТВА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МУЗЫКАЛЬНОЙ </a:t>
            </a:r>
          </a:p>
          <a:p>
            <a:pPr algn="ctr"/>
            <a:r>
              <a:rPr lang="ru-RU" b="1">
                <a:solidFill>
                  <a:srgbClr val="000000"/>
                </a:solidFill>
                <a:latin typeface="Comic Sans MS" pitchFamily="66" charset="0"/>
              </a:rPr>
              <a:t>ВЫРАЗИТЕЛЬНОСТИ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4663" y="3429000"/>
            <a:ext cx="4859337" cy="3095625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solidFill>
                  <a:srgbClr val="CCFF33"/>
                </a:solidFill>
                <a:latin typeface="Times New Roman" pitchFamily="18" charset="0"/>
              </a:rPr>
              <a:t>М.П. Мусоргский</a:t>
            </a:r>
            <a:br>
              <a:rPr lang="ru-RU" b="1" i="1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ru-RU" b="1" i="1" smtClean="0">
                <a:solidFill>
                  <a:srgbClr val="CCFF33"/>
                </a:solidFill>
                <a:latin typeface="Times New Roman" pitchFamily="18" charset="0"/>
              </a:rPr>
              <a:t>«Баба-Яга или Избушка на курьих ножках»</a:t>
            </a:r>
          </a:p>
        </p:txBody>
      </p:sp>
      <p:pic>
        <p:nvPicPr>
          <p:cNvPr id="63492" name="Picture 4" descr="Мусоргский"/>
          <p:cNvPicPr>
            <a:picLocks noChangeAspect="1" noChangeArrowheads="1"/>
          </p:cNvPicPr>
          <p:nvPr>
            <p:ph type="body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395288" y="333375"/>
            <a:ext cx="3629025" cy="4319588"/>
          </a:xfrm>
          <a:noFill/>
          <a:ln w="76200" cmpd="tri">
            <a:solidFill>
              <a:srgbClr val="8E3F2A"/>
            </a:solidFill>
          </a:ln>
        </p:spPr>
      </p:pic>
      <p:pic>
        <p:nvPicPr>
          <p:cNvPr id="5" name="652-1 ф-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42938" y="57864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4_-_the_hut_on_fowls_legs_baba-yaga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642938" y="635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9163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634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5651500" y="4076700"/>
            <a:ext cx="3492500" cy="2376488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solidFill>
                  <a:srgbClr val="CCFF33"/>
                </a:solidFill>
                <a:latin typeface="Times New Roman" pitchFamily="18" charset="0"/>
              </a:rPr>
              <a:t>И. Билибин</a:t>
            </a:r>
            <a:br>
              <a:rPr lang="ru-RU" b="1" i="1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ru-RU" b="1" i="1" smtClean="0">
                <a:solidFill>
                  <a:srgbClr val="CCFF33"/>
                </a:solidFill>
                <a:latin typeface="Times New Roman" pitchFamily="18" charset="0"/>
              </a:rPr>
              <a:t>«Баба-Яга в         ступе»</a:t>
            </a:r>
          </a:p>
        </p:txBody>
      </p:sp>
      <p:pic>
        <p:nvPicPr>
          <p:cNvPr id="76806" name="Picture 6" descr="Картинка 6 из 16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60350"/>
            <a:ext cx="5113337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Рисунок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260350"/>
            <a:ext cx="8642350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08175" y="4652963"/>
            <a:ext cx="486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9" name="Picture 5" descr="Картинка 1 из 31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8497888" cy="6337300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</p:pic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589588"/>
            <a:ext cx="7150100" cy="7191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b="1" i="1" smtClean="0">
                <a:latin typeface="Times New Roman" pitchFamily="18" charset="0"/>
              </a:rPr>
              <a:t>В. Васнецов «Баба-Яга»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580063" y="3933825"/>
            <a:ext cx="3563937" cy="25908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smtClean="0">
                <a:solidFill>
                  <a:srgbClr val="CCFF33"/>
                </a:solidFill>
                <a:latin typeface="Times New Roman" pitchFamily="18" charset="0"/>
              </a:rPr>
              <a:t>Обер А.Л.</a:t>
            </a:r>
            <a:br>
              <a:rPr lang="ru-RU" sz="4800" b="1" i="1" smtClean="0">
                <a:solidFill>
                  <a:srgbClr val="CCFF33"/>
                </a:solidFill>
                <a:latin typeface="Times New Roman" pitchFamily="18" charset="0"/>
              </a:rPr>
            </a:br>
            <a:r>
              <a:rPr lang="ru-RU" sz="4800" b="1" i="1" smtClean="0">
                <a:solidFill>
                  <a:srgbClr val="CCFF33"/>
                </a:solidFill>
                <a:latin typeface="Times New Roman" pitchFamily="18" charset="0"/>
              </a:rPr>
              <a:t>Скульптура Бабы-Яги</a:t>
            </a:r>
          </a:p>
        </p:txBody>
      </p:sp>
      <p:pic>
        <p:nvPicPr>
          <p:cNvPr id="103428" name="Picture 4" descr="%20-PR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333375"/>
            <a:ext cx="5184775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03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150100" cy="7191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i="1" u="sng" dirty="0" smtClean="0">
                <a:solidFill>
                  <a:srgbClr val="FFFF00"/>
                </a:solidFill>
                <a:latin typeface="Times New Roman" pitchFamily="18" charset="0"/>
                <a:hlinkClick r:id="rId2" action="ppaction://hlinkfile"/>
              </a:rPr>
              <a:t>«Песня Бабы-Яги»</a:t>
            </a:r>
            <a:endParaRPr lang="ru-RU" sz="4000" b="1" i="1" u="sng" dirty="0" smtClean="0">
              <a:solidFill>
                <a:srgbClr val="FFFF00"/>
              </a:solidFill>
              <a:latin typeface="Times New Roman" pitchFamily="18" charset="0"/>
              <a:hlinkClick r:id="rId2" action="ppaction://hlinkfile"/>
            </a:endParaRPr>
          </a:p>
        </p:txBody>
      </p:sp>
      <p:pic>
        <p:nvPicPr>
          <p:cNvPr id="13315" name="Picture 4" descr="1229605494_0d58a3cb186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1143000"/>
            <a:ext cx="4808538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1002</TotalTime>
  <Words>57</Words>
  <Application>Microsoft Office PowerPoint</Application>
  <PresentationFormat>Экран (4:3)</PresentationFormat>
  <Paragraphs>21</Paragraphs>
  <Slides>12</Slides>
  <Notes>1</Notes>
  <HiddenSlides>0</HiddenSlides>
  <MMClips>6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Tahoma</vt:lpstr>
      <vt:lpstr>Arial</vt:lpstr>
      <vt:lpstr>Wingdings</vt:lpstr>
      <vt:lpstr>Calibri</vt:lpstr>
      <vt:lpstr>Times New Roman</vt:lpstr>
      <vt:lpstr>Comic Sans MS</vt:lpstr>
      <vt:lpstr>Океан</vt:lpstr>
      <vt:lpstr>Лист Microsoft Office Excel</vt:lpstr>
      <vt:lpstr>Диаграмма Microsoft Graph</vt:lpstr>
      <vt:lpstr>Диаграмма Microsoft Office Excel</vt:lpstr>
      <vt:lpstr>«…Там, на неведомых дорожках…»</vt:lpstr>
      <vt:lpstr>В. Гартман «Часы с кукушкой»</vt:lpstr>
      <vt:lpstr>Слайд 3</vt:lpstr>
      <vt:lpstr>М.П. Мусоргский «Баба-Яга или Избушка на курьих ножках»</vt:lpstr>
      <vt:lpstr>И. Билибин «Баба-Яга в         ступе»</vt:lpstr>
      <vt:lpstr>Слайд 6</vt:lpstr>
      <vt:lpstr>В. Васнецов «Баба-Яга»</vt:lpstr>
      <vt:lpstr>Обер А.Л. Скульптура Бабы-Яги</vt:lpstr>
      <vt:lpstr>«Песня Бабы-Яги»</vt:lpstr>
      <vt:lpstr>КРОССВОРД</vt:lpstr>
      <vt:lpstr>КРОССВОРД</vt:lpstr>
      <vt:lpstr>«ДОБРЫЕ СКАЗКИ»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«…Там, на неведомых дорожках…»</dc:title>
  <dc:creator>АС</dc:creator>
  <cp:lastModifiedBy>Руслан</cp:lastModifiedBy>
  <cp:revision>17</cp:revision>
  <dcterms:created xsi:type="dcterms:W3CDTF">2011-02-06T05:47:15Z</dcterms:created>
  <dcterms:modified xsi:type="dcterms:W3CDTF">2017-01-09T14:29:20Z</dcterms:modified>
</cp:coreProperties>
</file>