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70" r:id="rId14"/>
    <p:sldId id="269"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2" d="100"/>
          <a:sy n="102" d="100"/>
        </p:scale>
        <p:origin x="-2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F5416132-BE9D-4E8E-9241-141783846DA2}" type="datetimeFigureOut">
              <a:rPr lang="ru-RU"/>
              <a:pPr>
                <a:defRPr/>
              </a:pPr>
              <a:t>09.01.2017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D3E2EE6-BB6A-4334-BD7E-7C7FBCF81B9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28C2E5B-41C5-4F2D-B802-D5E69B5DEB8C}" type="datetimeFigureOut">
              <a:rPr lang="ru-RU"/>
              <a:pPr>
                <a:defRPr/>
              </a:pPr>
              <a:t>09.01.2017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D478FA4-6857-4F75-84C5-BD6B680DB0E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0CF873E-D194-4A55-94F4-11D8F7E97247}" type="datetimeFigureOut">
              <a:rPr lang="ru-RU"/>
              <a:pPr>
                <a:defRPr/>
              </a:pPr>
              <a:t>09.01.2017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506C7C6-4C61-44A3-98EC-1E004EDB094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8B73892-8E07-4AB9-97DE-A46DF62A94A1}" type="datetimeFigureOut">
              <a:rPr lang="ru-RU"/>
              <a:pPr>
                <a:defRPr/>
              </a:pPr>
              <a:t>09.01.2017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D957BEA-DF79-43F6-808B-2EA3E61EC2A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65A554D-418A-4255-AEDB-E964038E6A7B}" type="datetimeFigureOut">
              <a:rPr lang="ru-RU"/>
              <a:pPr>
                <a:defRPr/>
              </a:pPr>
              <a:t>09.01.2017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474B26-E1F1-4018-BF00-14D23DE65FC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255948A-270D-4A1D-BF01-B2763C834332}" type="datetimeFigureOut">
              <a:rPr lang="ru-RU"/>
              <a:pPr>
                <a:defRPr/>
              </a:pPr>
              <a:t>09.01.2017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5BF83F1-45FC-4904-9A77-9F7C1A5396D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859BCFBE-7625-4BB0-92B0-B7D6F37CFDF4}" type="datetimeFigureOut">
              <a:rPr lang="ru-RU"/>
              <a:pPr>
                <a:defRPr/>
              </a:pPr>
              <a:t>09.01.2017</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8AA42695-B1BD-4D30-9413-A996015AF57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1AB1B06F-D0D3-4469-BFB7-6FD6E995271F}" type="datetimeFigureOut">
              <a:rPr lang="ru-RU"/>
              <a:pPr>
                <a:defRPr/>
              </a:pPr>
              <a:t>09.01.2017</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3E74115D-D9E6-43C7-8210-646D53AE562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EF83E4F4-2C42-45B7-83D2-5DB45508DA12}" type="datetimeFigureOut">
              <a:rPr lang="ru-RU"/>
              <a:pPr>
                <a:defRPr/>
              </a:pPr>
              <a:t>09.01.2017</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E1747F6D-7575-48E1-864A-753C8C530F5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6E4C5D09-2011-4BD5-8689-523BBB716D0D}" type="datetimeFigureOut">
              <a:rPr lang="ru-RU"/>
              <a:pPr>
                <a:defRPr/>
              </a:pPr>
              <a:t>09.01.2017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E6371A7-ACB4-42A0-B726-00CD9ADBDB0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1D6AD685-A685-4861-ACFA-2890E9C7FAD5}" type="datetimeFigureOut">
              <a:rPr lang="ru-RU"/>
              <a:pPr>
                <a:defRPr/>
              </a:pPr>
              <a:t>09.01.2017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B31CF91-42A5-48A4-9233-0B6C69B51CC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9F8BAEDD-6A34-4D9E-842E-DD5394D21FCE}" type="datetimeFigureOut">
              <a:rPr lang="ru-RU"/>
              <a:pPr>
                <a:defRPr/>
              </a:pPr>
              <a:t>09.01.2017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4A67212B-0793-460E-9F0F-EC8F9F1DAC3E}"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9"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lstStyle/>
          <a:p>
            <a:pPr eaLnBrk="1" fontAlgn="auto" hangingPunct="1">
              <a:spcAft>
                <a:spcPts val="0"/>
              </a:spcAft>
              <a:defRPr/>
            </a:pPr>
            <a:r>
              <a:rPr lang="ru-RU" sz="4800" dirty="0" smtClean="0">
                <a:solidFill>
                  <a:schemeClr val="bg2">
                    <a:lumMod val="20000"/>
                    <a:lumOff val="80000"/>
                  </a:schemeClr>
                </a:solidFill>
                <a:latin typeface="Georgia" pitchFamily="18" charset="0"/>
              </a:rPr>
              <a:t>Блокадный Ленинград спасла музыка…</a:t>
            </a:r>
            <a:endParaRPr lang="ru-RU" sz="4800" dirty="0">
              <a:solidFill>
                <a:schemeClr val="bg2">
                  <a:lumMod val="20000"/>
                  <a:lumOff val="80000"/>
                </a:schemeClr>
              </a:solidFill>
              <a:latin typeface="Georgia" pitchFamily="18" charset="0"/>
            </a:endParaRPr>
          </a:p>
        </p:txBody>
      </p:sp>
      <p:pic>
        <p:nvPicPr>
          <p:cNvPr id="1026" name="Picture 2"/>
          <p:cNvPicPr>
            <a:picLocks noGrp="1" noChangeAspect="1" noChangeArrowheads="1"/>
          </p:cNvPicPr>
          <p:nvPr>
            <p:ph idx="1"/>
          </p:nvPr>
        </p:nvPicPr>
        <p:blipFill>
          <a:blip r:embed="rId2"/>
          <a:srcRect/>
          <a:stretch>
            <a:fillRect/>
          </a:stretch>
        </p:blipFill>
        <p:spPr>
          <a:xfrm>
            <a:off x="539750" y="2349500"/>
            <a:ext cx="4349750" cy="4103688"/>
          </a:xfrm>
          <a:effectLst>
            <a:outerShdw blurRad="190500" algn="tl" rotWithShape="0">
              <a:srgbClr val="000000">
                <a:alpha val="70000"/>
              </a:srgbClr>
            </a:outerShdw>
          </a:effectLst>
        </p:spPr>
      </p:pic>
      <p:sp>
        <p:nvSpPr>
          <p:cNvPr id="5" name="TextBox 4"/>
          <p:cNvSpPr txBox="1"/>
          <p:nvPr/>
        </p:nvSpPr>
        <p:spPr>
          <a:xfrm>
            <a:off x="5003800" y="4724400"/>
            <a:ext cx="3889375" cy="1200150"/>
          </a:xfrm>
          <a:prstGeom prst="rect">
            <a:avLst/>
          </a:prstGeom>
          <a:noFill/>
        </p:spPr>
        <p:txBody>
          <a:bodyPr>
            <a:spAutoFit/>
          </a:bodyPr>
          <a:lstStyle/>
          <a:p>
            <a:pPr algn="just" fontAlgn="auto">
              <a:spcBef>
                <a:spcPts val="0"/>
              </a:spcBef>
              <a:spcAft>
                <a:spcPts val="0"/>
              </a:spcAft>
              <a:defRPr/>
            </a:pPr>
            <a:r>
              <a:rPr lang="ru-RU" sz="2400" b="1" dirty="0">
                <a:solidFill>
                  <a:schemeClr val="bg2">
                    <a:lumMod val="20000"/>
                    <a:lumOff val="80000"/>
                  </a:schemeClr>
                </a:solidFill>
                <a:latin typeface="+mn-lt"/>
              </a:rPr>
              <a:t>Презентация посвящена </a:t>
            </a:r>
            <a:endParaRPr lang="en-US" sz="2400" b="1" dirty="0">
              <a:solidFill>
                <a:schemeClr val="bg2">
                  <a:lumMod val="20000"/>
                  <a:lumOff val="80000"/>
                </a:schemeClr>
              </a:solidFill>
              <a:latin typeface="+mn-lt"/>
            </a:endParaRPr>
          </a:p>
          <a:p>
            <a:pPr algn="just" fontAlgn="auto">
              <a:spcBef>
                <a:spcPts val="0"/>
              </a:spcBef>
              <a:spcAft>
                <a:spcPts val="0"/>
              </a:spcAft>
              <a:defRPr/>
            </a:pPr>
            <a:r>
              <a:rPr lang="ru-RU" sz="2400" b="1" dirty="0">
                <a:solidFill>
                  <a:schemeClr val="bg2">
                    <a:lumMod val="20000"/>
                    <a:lumOff val="80000"/>
                  </a:schemeClr>
                </a:solidFill>
                <a:latin typeface="+mn-lt"/>
              </a:rPr>
              <a:t>Ленинградской симфонии </a:t>
            </a:r>
            <a:r>
              <a:rPr lang="ru-RU" sz="2400" b="1" dirty="0" err="1">
                <a:solidFill>
                  <a:schemeClr val="bg2">
                    <a:lumMod val="20000"/>
                    <a:lumOff val="80000"/>
                  </a:schemeClr>
                </a:solidFill>
                <a:latin typeface="+mn-lt"/>
              </a:rPr>
              <a:t>Д.Д.Шостаковича</a:t>
            </a:r>
            <a:endParaRPr lang="ru-RU" sz="2400" b="1" dirty="0">
              <a:solidFill>
                <a:schemeClr val="bg2">
                  <a:lumMod val="20000"/>
                  <a:lumOff val="80000"/>
                </a:schemeClr>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7538" y="404813"/>
            <a:ext cx="4403725" cy="5832475"/>
          </a:xfrm>
        </p:spPr>
        <p:txBody>
          <a:bodyPr>
            <a:normAutofit/>
          </a:bodyPr>
          <a:lstStyle/>
          <a:p>
            <a:pPr marL="0" indent="0" eaLnBrk="1" fontAlgn="auto" hangingPunct="1">
              <a:spcBef>
                <a:spcPts val="0"/>
              </a:spcBef>
              <a:spcAft>
                <a:spcPts val="0"/>
              </a:spcAft>
              <a:buClr>
                <a:schemeClr val="tx1">
                  <a:shade val="95000"/>
                </a:schemeClr>
              </a:buClr>
              <a:buFont typeface="Wingdings 2"/>
              <a:buNone/>
              <a:defRPr/>
            </a:pPr>
            <a:r>
              <a:rPr lang="ru-RU" dirty="0" smtClean="0"/>
              <a:t>«Меня глубоко взволновало, что в эти дни, в осажденном городе, под бомбами, Шостакович пишет симфонию. Значит, искусство не умерло, оно живо, сияет, греет сердце», - написала в своем дневнике писательница Вера </a:t>
            </a:r>
            <a:r>
              <a:rPr lang="ru-RU" dirty="0" err="1" smtClean="0"/>
              <a:t>Инбер</a:t>
            </a:r>
            <a:r>
              <a:rPr lang="ru-RU" dirty="0" smtClean="0"/>
              <a:t>. </a:t>
            </a:r>
          </a:p>
          <a:p>
            <a:pPr marL="548640" indent="-411480" eaLnBrk="1" fontAlgn="auto" hangingPunct="1">
              <a:spcAft>
                <a:spcPts val="0"/>
              </a:spcAft>
              <a:buClr>
                <a:schemeClr val="tx1">
                  <a:shade val="95000"/>
                </a:schemeClr>
              </a:buClr>
              <a:buFont typeface="Wingdings 2"/>
              <a:buChar char=""/>
              <a:defRPr/>
            </a:pPr>
            <a:endParaRPr lang="ru-RU" dirty="0"/>
          </a:p>
        </p:txBody>
      </p:sp>
      <p:pic>
        <p:nvPicPr>
          <p:cNvPr id="5" name="Picture 2"/>
          <p:cNvPicPr>
            <a:picLocks noChangeAspect="1" noChangeArrowheads="1"/>
          </p:cNvPicPr>
          <p:nvPr/>
        </p:nvPicPr>
        <p:blipFill>
          <a:blip r:embed="rId2"/>
          <a:srcRect/>
          <a:stretch>
            <a:fillRect/>
          </a:stretch>
        </p:blipFill>
        <p:spPr bwMode="auto">
          <a:xfrm>
            <a:off x="250825" y="1268413"/>
            <a:ext cx="3968750" cy="280828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95288" y="476250"/>
            <a:ext cx="8397875" cy="511333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539750" y="260350"/>
            <a:ext cx="8218488" cy="2232025"/>
          </a:xfrm>
        </p:spPr>
        <p:txBody>
          <a:bodyPr/>
          <a:lstStyle/>
          <a:p>
            <a:pPr eaLnBrk="1" hangingPunct="1"/>
            <a:r>
              <a:rPr lang="ru-RU" smtClean="0"/>
              <a:t>Так мир, слушая музыку, узнал, что город на Неве жив. Слушал ее и Гитлер, обещая себе, что этот композитор был бы среди первых казненных после взятия немцами Москвы…</a:t>
            </a:r>
          </a:p>
          <a:p>
            <a:pPr eaLnBrk="1" hangingPunct="1"/>
            <a:endParaRPr lang="ru-RU" smtClean="0"/>
          </a:p>
        </p:txBody>
      </p:sp>
      <p:pic>
        <p:nvPicPr>
          <p:cNvPr id="14339" name="Picture 2"/>
          <p:cNvPicPr>
            <a:picLocks noChangeAspect="1" noChangeArrowheads="1"/>
          </p:cNvPicPr>
          <p:nvPr/>
        </p:nvPicPr>
        <p:blipFill>
          <a:blip r:embed="rId2"/>
          <a:srcRect/>
          <a:stretch>
            <a:fillRect/>
          </a:stretch>
        </p:blipFill>
        <p:spPr bwMode="auto">
          <a:xfrm>
            <a:off x="1187450" y="2636838"/>
            <a:ext cx="7291388" cy="38877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3200" dirty="0" smtClean="0">
                <a:solidFill>
                  <a:schemeClr val="tx1"/>
                </a:solidFill>
                <a:latin typeface="Georgia" pitchFamily="18" charset="0"/>
              </a:rPr>
              <a:t>Симфония №7 «Ленинградская»</a:t>
            </a:r>
            <a:endParaRPr lang="ru-RU" sz="3200" dirty="0">
              <a:solidFill>
                <a:schemeClr val="tx1"/>
              </a:solidFill>
              <a:latin typeface="Georgia" pitchFamily="18" charset="0"/>
            </a:endParaRPr>
          </a:p>
        </p:txBody>
      </p:sp>
      <p:sp>
        <p:nvSpPr>
          <p:cNvPr id="4" name="Прямоугольник 3"/>
          <p:cNvSpPr/>
          <p:nvPr/>
        </p:nvSpPr>
        <p:spPr>
          <a:xfrm>
            <a:off x="250825" y="2251075"/>
            <a:ext cx="3600450" cy="1490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Georgia" pitchFamily="18" charset="0"/>
              </a:rPr>
              <a:t>I</a:t>
            </a:r>
            <a:r>
              <a:rPr lang="ru-RU" sz="2400" b="1" dirty="0">
                <a:latin typeface="Georgia" pitchFamily="18" charset="0"/>
              </a:rPr>
              <a:t> часть</a:t>
            </a:r>
          </a:p>
          <a:p>
            <a:pPr algn="ctr">
              <a:defRPr/>
            </a:pPr>
            <a:r>
              <a:rPr lang="ru-RU" sz="2400" b="1" dirty="0">
                <a:latin typeface="Georgia" pitchFamily="18" charset="0"/>
              </a:rPr>
              <a:t>Сонатная форма </a:t>
            </a:r>
          </a:p>
          <a:p>
            <a:pPr algn="ctr">
              <a:defRPr/>
            </a:pPr>
            <a:r>
              <a:rPr lang="ru-RU" sz="2400" b="1" dirty="0">
                <a:latin typeface="Georgia" pitchFamily="18" charset="0"/>
              </a:rPr>
              <a:t>с эпизодом вместо разработки</a:t>
            </a:r>
          </a:p>
        </p:txBody>
      </p:sp>
      <p:sp>
        <p:nvSpPr>
          <p:cNvPr id="5" name="Прямоугольник 4"/>
          <p:cNvSpPr/>
          <p:nvPr/>
        </p:nvSpPr>
        <p:spPr>
          <a:xfrm>
            <a:off x="1331913" y="4854575"/>
            <a:ext cx="3311525" cy="139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Georgia" pitchFamily="18" charset="0"/>
              </a:rPr>
              <a:t>II </a:t>
            </a:r>
            <a:r>
              <a:rPr lang="ru-RU" sz="2400" b="1" dirty="0">
                <a:solidFill>
                  <a:schemeClr val="tx1"/>
                </a:solidFill>
                <a:latin typeface="Georgia" pitchFamily="18" charset="0"/>
              </a:rPr>
              <a:t> часть</a:t>
            </a:r>
          </a:p>
          <a:p>
            <a:pPr algn="ctr">
              <a:defRPr/>
            </a:pPr>
            <a:r>
              <a:rPr lang="ru-RU" sz="2400" b="1" dirty="0">
                <a:solidFill>
                  <a:schemeClr val="tx1"/>
                </a:solidFill>
                <a:latin typeface="Georgia" pitchFamily="18" charset="0"/>
              </a:rPr>
              <a:t>Скерцо</a:t>
            </a:r>
          </a:p>
        </p:txBody>
      </p:sp>
      <p:sp>
        <p:nvSpPr>
          <p:cNvPr id="6" name="Прямоугольник 5"/>
          <p:cNvSpPr/>
          <p:nvPr/>
        </p:nvSpPr>
        <p:spPr>
          <a:xfrm>
            <a:off x="4789488" y="4876800"/>
            <a:ext cx="3313112" cy="139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Georgia" pitchFamily="18" charset="0"/>
              </a:rPr>
              <a:t>III </a:t>
            </a:r>
            <a:r>
              <a:rPr lang="ru-RU" sz="2400" b="1" dirty="0">
                <a:solidFill>
                  <a:schemeClr val="tx1"/>
                </a:solidFill>
                <a:latin typeface="Georgia" pitchFamily="18" charset="0"/>
              </a:rPr>
              <a:t> часть</a:t>
            </a:r>
          </a:p>
          <a:p>
            <a:pPr algn="ctr">
              <a:defRPr/>
            </a:pPr>
            <a:r>
              <a:rPr lang="ru-RU" sz="2400" b="1" dirty="0">
                <a:solidFill>
                  <a:schemeClr val="tx1"/>
                </a:solidFill>
                <a:latin typeface="Georgia" pitchFamily="18" charset="0"/>
              </a:rPr>
              <a:t>Адажио</a:t>
            </a:r>
          </a:p>
        </p:txBody>
      </p:sp>
      <p:sp>
        <p:nvSpPr>
          <p:cNvPr id="7" name="Прямоугольник 6"/>
          <p:cNvSpPr/>
          <p:nvPr/>
        </p:nvSpPr>
        <p:spPr>
          <a:xfrm>
            <a:off x="5508625" y="2233613"/>
            <a:ext cx="3311525" cy="139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Georgia" pitchFamily="18" charset="0"/>
              </a:rPr>
              <a:t>IV </a:t>
            </a:r>
            <a:r>
              <a:rPr lang="ru-RU" sz="2400" b="1" dirty="0">
                <a:solidFill>
                  <a:schemeClr val="tx1"/>
                </a:solidFill>
                <a:latin typeface="Georgia" pitchFamily="18" charset="0"/>
              </a:rPr>
              <a:t> часть</a:t>
            </a:r>
          </a:p>
          <a:p>
            <a:pPr algn="ctr">
              <a:defRPr/>
            </a:pPr>
            <a:r>
              <a:rPr lang="ru-RU" sz="2400" b="1" dirty="0">
                <a:solidFill>
                  <a:schemeClr val="tx1"/>
                </a:solidFill>
                <a:latin typeface="Georgia" pitchFamily="18" charset="0"/>
              </a:rPr>
              <a:t>Финал</a:t>
            </a:r>
            <a:endParaRPr lang="ru-RU" sz="2400" b="1" dirty="0">
              <a:solidFill>
                <a:schemeClr val="tx1"/>
              </a:solidFill>
              <a:latin typeface="Georgia" pitchFamily="18" charset="0"/>
            </a:endParaRPr>
          </a:p>
        </p:txBody>
      </p:sp>
      <p:cxnSp>
        <p:nvCxnSpPr>
          <p:cNvPr id="9" name="Прямая со стрелкой 8"/>
          <p:cNvCxnSpPr/>
          <p:nvPr/>
        </p:nvCxnSpPr>
        <p:spPr>
          <a:xfrm>
            <a:off x="5487988" y="1252538"/>
            <a:ext cx="1100137" cy="828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2" idx="2"/>
          </p:cNvCxnSpPr>
          <p:nvPr/>
        </p:nvCxnSpPr>
        <p:spPr>
          <a:xfrm flipH="1">
            <a:off x="3851275" y="1417638"/>
            <a:ext cx="720725" cy="32353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789488" y="1395413"/>
            <a:ext cx="914400" cy="3257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2555875" y="1336675"/>
            <a:ext cx="1173163" cy="7445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7800" y="3212976"/>
            <a:ext cx="4286913" cy="3384376"/>
          </a:xfrm>
        </p:spPr>
        <p:txBody>
          <a:bodyPr/>
          <a:lstStyle/>
          <a:p>
            <a:pPr>
              <a:defRPr/>
            </a:pPr>
            <a:r>
              <a:rPr lang="ru-RU" sz="2800" dirty="0">
                <a:solidFill>
                  <a:schemeClr val="tx1"/>
                </a:solidFill>
                <a:effectLst/>
                <a:latin typeface="Georgia" pitchFamily="18" charset="0"/>
              </a:rPr>
              <a:t>Картина художника </a:t>
            </a:r>
            <a:r>
              <a:rPr lang="ru-RU" sz="2800" dirty="0" smtClean="0">
                <a:solidFill>
                  <a:schemeClr val="tx1"/>
                </a:solidFill>
                <a:effectLst/>
                <a:latin typeface="Georgia" pitchFamily="18" charset="0"/>
              </a:rPr>
              <a:t/>
            </a:r>
            <a:br>
              <a:rPr lang="ru-RU" sz="2800" dirty="0" smtClean="0">
                <a:solidFill>
                  <a:schemeClr val="tx1"/>
                </a:solidFill>
                <a:effectLst/>
                <a:latin typeface="Georgia" pitchFamily="18" charset="0"/>
              </a:rPr>
            </a:br>
            <a:r>
              <a:rPr lang="ru-RU" sz="2800" dirty="0" smtClean="0">
                <a:solidFill>
                  <a:schemeClr val="tx1"/>
                </a:solidFill>
                <a:effectLst/>
                <a:latin typeface="Georgia" pitchFamily="18" charset="0"/>
              </a:rPr>
              <a:t>Л</a:t>
            </a:r>
            <a:r>
              <a:rPr lang="ru-RU" sz="2800" dirty="0">
                <a:solidFill>
                  <a:schemeClr val="tx1"/>
                </a:solidFill>
                <a:effectLst/>
                <a:latin typeface="Georgia" pitchFamily="18" charset="0"/>
              </a:rPr>
              <a:t>. А. </a:t>
            </a:r>
            <a:r>
              <a:rPr lang="ru-RU" sz="2800" dirty="0" err="1">
                <a:solidFill>
                  <a:schemeClr val="tx1"/>
                </a:solidFill>
                <a:effectLst/>
                <a:latin typeface="Georgia" pitchFamily="18" charset="0"/>
              </a:rPr>
              <a:t>Русова</a:t>
            </a:r>
            <a:r>
              <a:rPr lang="ru-RU" sz="2800" dirty="0">
                <a:solidFill>
                  <a:schemeClr val="tx1"/>
                </a:solidFill>
                <a:effectLst/>
                <a:latin typeface="Georgia" pitchFamily="18" charset="0"/>
              </a:rPr>
              <a:t> "Ленинградская симфония. Дирижирует </a:t>
            </a:r>
            <a:r>
              <a:rPr lang="ru-RU" sz="2800" dirty="0" smtClean="0">
                <a:solidFill>
                  <a:schemeClr val="tx1"/>
                </a:solidFill>
                <a:effectLst/>
                <a:latin typeface="Georgia" pitchFamily="18" charset="0"/>
              </a:rPr>
              <a:t/>
            </a:r>
            <a:br>
              <a:rPr lang="ru-RU" sz="2800" dirty="0" smtClean="0">
                <a:solidFill>
                  <a:schemeClr val="tx1"/>
                </a:solidFill>
                <a:effectLst/>
                <a:latin typeface="Georgia" pitchFamily="18" charset="0"/>
              </a:rPr>
            </a:br>
            <a:r>
              <a:rPr lang="ru-RU" sz="2800" dirty="0" smtClean="0">
                <a:solidFill>
                  <a:schemeClr val="tx1"/>
                </a:solidFill>
                <a:effectLst/>
                <a:latin typeface="Georgia" pitchFamily="18" charset="0"/>
              </a:rPr>
              <a:t>Е</a:t>
            </a:r>
            <a:r>
              <a:rPr lang="ru-RU" sz="2800" dirty="0">
                <a:solidFill>
                  <a:schemeClr val="tx1"/>
                </a:solidFill>
                <a:effectLst/>
                <a:latin typeface="Georgia" pitchFamily="18" charset="0"/>
              </a:rPr>
              <a:t>. </a:t>
            </a:r>
            <a:r>
              <a:rPr lang="ru-RU" sz="2800" dirty="0" err="1" smtClean="0">
                <a:solidFill>
                  <a:schemeClr val="tx1"/>
                </a:solidFill>
                <a:effectLst/>
                <a:latin typeface="Georgia" pitchFamily="18" charset="0"/>
              </a:rPr>
              <a:t>А.Мравинский</a:t>
            </a:r>
            <a:r>
              <a:rPr lang="ru-RU" sz="2800" dirty="0" smtClean="0">
                <a:solidFill>
                  <a:schemeClr val="tx1"/>
                </a:solidFill>
                <a:effectLst/>
                <a:latin typeface="Georgia" pitchFamily="18" charset="0"/>
              </a:rPr>
              <a:t>» 1980</a:t>
            </a:r>
            <a:r>
              <a:rPr lang="ru-RU" sz="2800" dirty="0">
                <a:solidFill>
                  <a:schemeClr val="tx1"/>
                </a:solidFill>
                <a:effectLst/>
                <a:latin typeface="Georgia" pitchFamily="18" charset="0"/>
              </a:rPr>
              <a:t> </a:t>
            </a:r>
            <a:r>
              <a:rPr lang="ru-RU" sz="2800" dirty="0" smtClean="0">
                <a:solidFill>
                  <a:schemeClr val="tx1"/>
                </a:solidFill>
                <a:effectLst/>
                <a:latin typeface="Georgia" pitchFamily="18" charset="0"/>
              </a:rPr>
              <a:t>год.</a:t>
            </a:r>
            <a:endParaRPr lang="ru-RU" sz="2800" dirty="0">
              <a:solidFill>
                <a:schemeClr val="tx1"/>
              </a:solidFill>
              <a:latin typeface="Georgia" pitchFamily="18" charset="0"/>
            </a:endParaRPr>
          </a:p>
        </p:txBody>
      </p:sp>
      <p:pic>
        <p:nvPicPr>
          <p:cNvPr id="16387" name="Picture 2" descr="File:Ressov-Lev-Alexandrovich-Leningrad-Symphony-Conductor-Yevgeny-Mravinsky-7port42bw.jpg"/>
          <p:cNvPicPr>
            <a:picLocks noChangeAspect="1" noChangeArrowheads="1"/>
          </p:cNvPicPr>
          <p:nvPr/>
        </p:nvPicPr>
        <p:blipFill>
          <a:blip r:embed="rId2"/>
          <a:srcRect/>
          <a:stretch>
            <a:fillRect/>
          </a:stretch>
        </p:blipFill>
        <p:spPr bwMode="auto">
          <a:xfrm>
            <a:off x="171450" y="93663"/>
            <a:ext cx="4686300" cy="66484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1657350" y="549275"/>
            <a:ext cx="5867400" cy="604996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idx="1"/>
          </p:nvPr>
        </p:nvSpPr>
        <p:spPr>
          <a:xfrm>
            <a:off x="468313" y="4652963"/>
            <a:ext cx="8289925" cy="1728787"/>
          </a:xfrm>
        </p:spPr>
        <p:txBody>
          <a:bodyPr/>
          <a:lstStyle/>
          <a:p>
            <a:pPr marL="0" indent="0" algn="just" eaLnBrk="1" hangingPunct="1">
              <a:spcBef>
                <a:spcPct val="0"/>
              </a:spcBef>
              <a:buFont typeface="Wingdings 2" pitchFamily="18" charset="2"/>
              <a:buNone/>
            </a:pPr>
            <a:r>
              <a:rPr lang="ru-RU" sz="2400" smtClean="0"/>
              <a:t>Партитура Седьмой, «Ленинградской», симфонии Шостаковича была доставлена в город тайком от фашистов, и 9 августа 1942 года в руках у жителей и защитников Ленинграда были приглашения на концерт.</a:t>
            </a:r>
          </a:p>
        </p:txBody>
      </p:sp>
      <p:pic>
        <p:nvPicPr>
          <p:cNvPr id="3075" name="Picture 3"/>
          <p:cNvPicPr>
            <a:picLocks noChangeAspect="1" noChangeArrowheads="1"/>
          </p:cNvPicPr>
          <p:nvPr/>
        </p:nvPicPr>
        <p:blipFill>
          <a:blip r:embed="rId2"/>
          <a:srcRect/>
          <a:stretch>
            <a:fillRect/>
          </a:stretch>
        </p:blipFill>
        <p:spPr bwMode="auto">
          <a:xfrm>
            <a:off x="539750" y="115888"/>
            <a:ext cx="7620000" cy="446722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80988" y="333375"/>
            <a:ext cx="8599487" cy="633571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srcRect/>
          <a:stretch>
            <a:fillRect/>
          </a:stretch>
        </p:blipFill>
        <p:spPr bwMode="auto">
          <a:xfrm>
            <a:off x="250825" y="333375"/>
            <a:ext cx="8302625" cy="6048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8313" y="260350"/>
            <a:ext cx="8229600" cy="6192838"/>
          </a:xfrm>
        </p:spPr>
        <p:txBody>
          <a:bodyPr>
            <a:normAutofit fontScale="92500"/>
          </a:bodyPr>
          <a:lstStyle/>
          <a:p>
            <a:pPr marL="548640" indent="-411480" algn="just" eaLnBrk="1" fontAlgn="auto" hangingPunct="1">
              <a:spcAft>
                <a:spcPts val="0"/>
              </a:spcAft>
              <a:buClr>
                <a:schemeClr val="tx1">
                  <a:shade val="95000"/>
                </a:schemeClr>
              </a:buClr>
              <a:buFont typeface="Wingdings 2"/>
              <a:buChar char=""/>
              <a:defRPr/>
            </a:pPr>
            <a:r>
              <a:rPr lang="ru-RU" dirty="0" smtClean="0"/>
              <a:t>- Как оживились люди, когда мы стали вытаскивать их из темных квартир, - вспоминал потом художественный руководитель радиовещания Яков Бабушкин. - Это было трогательное до слез зрелище, когда они извлекли свои концертные фраки, свои скрипки, виолончели, флейты, и здесь, под обледеневшими сводами Радиокомитета, начались репетиции. </a:t>
            </a:r>
          </a:p>
          <a:p>
            <a:pPr marL="548640" indent="-411480" algn="just" eaLnBrk="1" fontAlgn="auto" hangingPunct="1">
              <a:spcAft>
                <a:spcPts val="0"/>
              </a:spcAft>
              <a:buClr>
                <a:schemeClr val="tx1">
                  <a:shade val="95000"/>
                </a:schemeClr>
              </a:buClr>
              <a:buFont typeface="Wingdings 2"/>
              <a:buNone/>
              <a:defRPr/>
            </a:pPr>
            <a:r>
              <a:rPr lang="en-US" dirty="0" smtClean="0"/>
              <a:t> </a:t>
            </a:r>
            <a:endParaRPr lang="ru-RU" dirty="0" smtClean="0"/>
          </a:p>
          <a:p>
            <a:pPr marL="548640" indent="-411480" algn="just" eaLnBrk="1" fontAlgn="auto" hangingPunct="1">
              <a:spcAft>
                <a:spcPts val="0"/>
              </a:spcAft>
              <a:buClr>
                <a:schemeClr val="tx1">
                  <a:shade val="95000"/>
                </a:schemeClr>
              </a:buClr>
              <a:buFont typeface="Wingdings 2"/>
              <a:buChar char=""/>
              <a:defRPr/>
            </a:pPr>
            <a:r>
              <a:rPr lang="ru-RU" dirty="0" smtClean="0"/>
              <a:t>Правда, первая репетиция продлилась всего 20 минут. Никто из музыкантов просто физически не выдержал бы дольше. Дирижера привезли на санках, он едва держался на ногах, не все из приехавших на репетицию смогли подняться по лестнице. </a:t>
            </a:r>
          </a:p>
          <a:p>
            <a:pPr marL="548640" indent="-411480" eaLnBrk="1" fontAlgn="auto" hangingPunct="1">
              <a:spcAft>
                <a:spcPts val="0"/>
              </a:spcAft>
              <a:buClr>
                <a:schemeClr val="tx1">
                  <a:shade val="95000"/>
                </a:schemeClr>
              </a:buClr>
              <a:buFont typeface="Wingdings 2"/>
              <a:buChar char=""/>
              <a:defRPr/>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07950" y="298450"/>
            <a:ext cx="5472113" cy="5013325"/>
          </a:xfrm>
          <a:prstGeom prst="rect">
            <a:avLst/>
          </a:prstGeom>
          <a:ln>
            <a:noFill/>
          </a:ln>
          <a:effectLst>
            <a:outerShdw blurRad="190500" algn="tl" rotWithShape="0">
              <a:srgbClr val="000000">
                <a:alpha val="70000"/>
              </a:srgbClr>
            </a:outerShdw>
          </a:effectLst>
        </p:spPr>
      </p:pic>
      <p:pic>
        <p:nvPicPr>
          <p:cNvPr id="6147" name="Picture 3"/>
          <p:cNvPicPr>
            <a:picLocks noChangeAspect="1" noChangeArrowheads="1"/>
          </p:cNvPicPr>
          <p:nvPr/>
        </p:nvPicPr>
        <p:blipFill>
          <a:blip r:embed="rId3"/>
          <a:srcRect/>
          <a:stretch>
            <a:fillRect/>
          </a:stretch>
        </p:blipFill>
        <p:spPr bwMode="auto">
          <a:xfrm>
            <a:off x="5795963" y="4357688"/>
            <a:ext cx="3101975" cy="2324100"/>
          </a:xfrm>
          <a:prstGeom prst="rect">
            <a:avLst/>
          </a:prstGeom>
          <a:ln>
            <a:noFill/>
          </a:ln>
          <a:effectLst>
            <a:outerShdw blurRad="190500" algn="tl" rotWithShape="0">
              <a:srgbClr val="000000">
                <a:alpha val="70000"/>
              </a:srgbClr>
            </a:outerShdw>
          </a:effectLst>
        </p:spPr>
      </p:pic>
      <p:sp>
        <p:nvSpPr>
          <p:cNvPr id="9220" name="TextBox 1"/>
          <p:cNvSpPr txBox="1">
            <a:spLocks noChangeArrowheads="1"/>
          </p:cNvSpPr>
          <p:nvPr/>
        </p:nvSpPr>
        <p:spPr bwMode="auto">
          <a:xfrm>
            <a:off x="5795963" y="981075"/>
            <a:ext cx="3240087" cy="1076325"/>
          </a:xfrm>
          <a:prstGeom prst="rect">
            <a:avLst/>
          </a:prstGeom>
          <a:noFill/>
          <a:ln w="9525">
            <a:noFill/>
            <a:miter lim="800000"/>
            <a:headEnd/>
            <a:tailEnd/>
          </a:ln>
        </p:spPr>
        <p:txBody>
          <a:bodyPr>
            <a:spAutoFit/>
          </a:bodyPr>
          <a:lstStyle/>
          <a:p>
            <a:pPr algn="ctr"/>
            <a:r>
              <a:rPr lang="ru-RU" sz="3200" b="1">
                <a:latin typeface="Georgia" pitchFamily="18" charset="0"/>
              </a:rPr>
              <a:t>Продуктовые карточки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79388" y="249238"/>
            <a:ext cx="5281612" cy="3395662"/>
          </a:xfrm>
          <a:prstGeom prst="rect">
            <a:avLst/>
          </a:prstGeom>
          <a:ln>
            <a:noFill/>
          </a:ln>
          <a:effectLst>
            <a:outerShdw blurRad="190500" algn="tl" rotWithShape="0">
              <a:srgbClr val="000000">
                <a:alpha val="70000"/>
              </a:srgbClr>
            </a:outerShdw>
          </a:effectLst>
        </p:spPr>
      </p:pic>
      <p:pic>
        <p:nvPicPr>
          <p:cNvPr id="7171" name="Picture 3"/>
          <p:cNvPicPr>
            <a:picLocks noChangeAspect="1" noChangeArrowheads="1"/>
          </p:cNvPicPr>
          <p:nvPr/>
        </p:nvPicPr>
        <p:blipFill>
          <a:blip r:embed="rId3"/>
          <a:srcRect/>
          <a:stretch>
            <a:fillRect/>
          </a:stretch>
        </p:blipFill>
        <p:spPr bwMode="auto">
          <a:xfrm>
            <a:off x="3890963" y="3141663"/>
            <a:ext cx="5148262" cy="34544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179388" y="188913"/>
            <a:ext cx="4905375" cy="3671887"/>
          </a:xfrm>
          <a:prstGeom prst="rect">
            <a:avLst/>
          </a:prstGeom>
          <a:ln>
            <a:noFill/>
          </a:ln>
          <a:effectLst>
            <a:outerShdw blurRad="190500" algn="tl" rotWithShape="0">
              <a:srgbClr val="000000">
                <a:alpha val="70000"/>
              </a:srgbClr>
            </a:outerShdw>
          </a:effectLst>
        </p:spPr>
      </p:pic>
      <p:pic>
        <p:nvPicPr>
          <p:cNvPr id="8195" name="Picture 3"/>
          <p:cNvPicPr>
            <a:picLocks noChangeAspect="1" noChangeArrowheads="1"/>
          </p:cNvPicPr>
          <p:nvPr/>
        </p:nvPicPr>
        <p:blipFill>
          <a:blip r:embed="rId3"/>
          <a:srcRect/>
          <a:stretch>
            <a:fillRect/>
          </a:stretch>
        </p:blipFill>
        <p:spPr bwMode="auto">
          <a:xfrm>
            <a:off x="4211638" y="2924175"/>
            <a:ext cx="4757737" cy="3744913"/>
          </a:xfrm>
          <a:prstGeom prst="rect">
            <a:avLst/>
          </a:prstGeom>
          <a:ln>
            <a:noFill/>
          </a:ln>
          <a:effectLst>
            <a:outerShdw blurRad="190500" algn="tl" rotWithShape="0">
              <a:srgbClr val="000000">
                <a:alpha val="70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119</TotalTime>
  <Words>205</Words>
  <Application>Microsoft Office PowerPoint</Application>
  <PresentationFormat>Экран (4:3)</PresentationFormat>
  <Paragraphs>21</Paragraphs>
  <Slides>14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14</vt:i4>
      </vt:variant>
    </vt:vector>
  </HeadingPairs>
  <TitlesOfParts>
    <vt:vector size="23" baseType="lpstr">
      <vt:lpstr>Arial</vt:lpstr>
      <vt:lpstr>Times New Roman</vt:lpstr>
      <vt:lpstr>Wingdings 2</vt:lpstr>
      <vt:lpstr>Wingdings</vt:lpstr>
      <vt:lpstr>Wingdings 3</vt:lpstr>
      <vt:lpstr>Calibri</vt:lpstr>
      <vt:lpstr>Book Antiqua</vt:lpstr>
      <vt:lpstr>Georgia</vt:lpstr>
      <vt:lpstr>Апекс</vt:lpstr>
      <vt:lpstr>Блокадный Ленинград спасла музыка…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Симфония №7 «Ленинградская»</vt:lpstr>
      <vt:lpstr>Картина художника  Л. А. Русова "Ленинградская симфония. Дирижирует  Е. А.Мравинский» 1980 год.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Блокадный Ленинград спасла музыка…</dc:title>
  <dc:creator>Home-PC</dc:creator>
  <cp:lastModifiedBy>Руслан</cp:lastModifiedBy>
  <cp:revision>14</cp:revision>
  <dcterms:created xsi:type="dcterms:W3CDTF">2012-01-25T18:41:41Z</dcterms:created>
  <dcterms:modified xsi:type="dcterms:W3CDTF">2017-01-09T14:29:44Z</dcterms:modified>
</cp:coreProperties>
</file>